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66" r:id="rId4"/>
    <p:sldId id="264" r:id="rId5"/>
    <p:sldId id="265" r:id="rId6"/>
    <p:sldId id="263" r:id="rId7"/>
    <p:sldId id="267" r:id="rId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A5A5A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F5-4273-9DEB-563AD90B274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6F5-4273-9DEB-563AD90B2747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92-6045-8FC5-4990570B93F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92-6045-8FC5-4990570B93F6}"/>
              </c:ext>
            </c:extLst>
          </c:dPt>
          <c:cat>
            <c:strRef>
              <c:f>Sheet1!$A$2:$A$5</c:f>
              <c:strCache>
                <c:ptCount val="4"/>
                <c:pt idx="0">
                  <c:v>MW</c:v>
                </c:pt>
                <c:pt idx="1">
                  <c:v>MM</c:v>
                </c:pt>
                <c:pt idx="2">
                  <c:v>WM</c:v>
                </c:pt>
                <c:pt idx="3">
                  <c:v>WW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5-4273-9DEB-563AD90B2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5610375102072E-2"/>
          <c:y val="0.15302792643970464"/>
          <c:w val="0.93576821308470104"/>
          <c:h val="0.716073455156886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4</c:v>
                </c:pt>
                <c:pt idx="30">
                  <c:v>5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  <c:pt idx="39">
                  <c:v>5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2</c:v>
                </c:pt>
                <c:pt idx="44">
                  <c:v>4</c:v>
                </c:pt>
                <c:pt idx="45">
                  <c:v>4</c:v>
                </c:pt>
                <c:pt idx="46">
                  <c:v>5</c:v>
                </c:pt>
                <c:pt idx="4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0-4CB5-B8E6-A19C366A5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Deaths - proposed by others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0-4CB5-B8E6-A19C366A54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8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  <c:pt idx="33">
                  <c:v>4</c:v>
                </c:pt>
                <c:pt idx="34">
                  <c:v>3</c:v>
                </c:pt>
                <c:pt idx="35">
                  <c:v>4</c:v>
                </c:pt>
                <c:pt idx="36">
                  <c:v>3</c:v>
                </c:pt>
                <c:pt idx="37">
                  <c:v>4</c:v>
                </c:pt>
                <c:pt idx="38">
                  <c:v>0</c:v>
                </c:pt>
                <c:pt idx="39">
                  <c:v>3</c:v>
                </c:pt>
                <c:pt idx="40">
                  <c:v>1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15</c:v>
                </c:pt>
                <c:pt idx="45">
                  <c:v>12</c:v>
                </c:pt>
                <c:pt idx="46">
                  <c:v>5</c:v>
                </c:pt>
                <c:pt idx="4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0-4CB5-B8E6-A19C366A5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865080"/>
        <c:axId val="663864120"/>
      </c:barChart>
      <c:catAx>
        <c:axId val="6638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3864120"/>
        <c:crosses val="autoZero"/>
        <c:auto val="1"/>
        <c:lblAlgn val="ctr"/>
        <c:lblOffset val="100"/>
        <c:tickLblSkip val="5"/>
        <c:noMultiLvlLbl val="0"/>
      </c:catAx>
      <c:valAx>
        <c:axId val="663864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86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12375278203783"/>
          <c:y val="0.9296529984272025"/>
          <c:w val="0.42975234844508808"/>
          <c:h val="5.6548863304053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Sheet1!$A$2:$C$11</cx:f>
        <cx:lvl ptCount="10"/>
        <cx:lvl ptCount="10"/>
        <cx:lvl ptCount="10">
          <cx:pt idx="0">Murder</cx:pt>
          <cx:pt idx="1">Murder after other evidence</cx:pt>
          <cx:pt idx="2">Murder, sentencing benefit</cx:pt>
          <cx:pt idx="3">Manslaughter</cx:pt>
          <cx:pt idx="4">No Charge/ Not Guilty</cx:pt>
        </cx:lvl>
      </cx:strDim>
      <cx:numDim type="size">
        <cx:f>Sheet1!$D$2:$D$11</cx:f>
        <cx:lvl ptCount="10" formatCode="General">
          <cx:pt idx="0">29</cx:pt>
          <cx:pt idx="1">3</cx:pt>
          <cx:pt idx="2">1</cx:pt>
          <cx:pt idx="3">14</cx:pt>
          <cx:pt idx="4">6</cx:pt>
        </cx:lvl>
      </cx:numDim>
    </cx:data>
  </cx:chartData>
  <cx:chart>
    <cx:title pos="t" align="ctr" overlay="1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mbria"/>
          </a:endParaRPr>
        </a:p>
      </cx:txPr>
    </cx:title>
    <cx:plotArea>
      <cx:plotAreaRegion>
        <cx:series layoutId="sunburst" uniqueId="{703B9827-F66D-4E07-B8D8-521424AC918F}">
          <cx:tx>
            <cx:txData>
              <cx:f>Sheet1!$D$1</cx:f>
              <cx:v>Series1</cx:v>
            </cx:txData>
          </cx:tx>
          <cx:dataId val="0"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3344-BB07-47DD-BF3F-E1F0972A39B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34B5-01FA-4489-A05F-CC0AF2531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0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7FE3-613E-4335-86DD-F398F795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38BD4-B080-4DF1-81DB-C6E05DD52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4666-DE2A-449B-87BE-19AD24A5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48F3-C001-400C-8952-8351E24C72A0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CE7A1-A279-44D8-9584-E7AF36E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996D-A7D5-4579-848A-9ADEB026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A5CB-D268-465A-9BB1-B7C426E8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34000-CF4A-49A5-A145-AD22DFCB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BD36F-3D06-4D69-AA48-AF2BED21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2EE-D663-450A-BC30-1C8DD7A6B1D7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2370-B80E-4AC3-AD69-F027D0C8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D7CEB-384E-4383-B125-B2CF52C8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C8F38-198A-4360-9715-888B26067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5A491-648A-4E59-8A77-AF00BDFA9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10B0-B04B-4136-92E8-748A1529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AEAA-A710-4E5B-B3B6-C94C6C25B90E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AEF6-F1DA-4E48-940F-9A66EA8F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AB29-1F2A-4695-B00B-4C0CF944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5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1C0B-D29E-437F-96F9-B6ECB508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4590-4B24-4807-803B-08A1BAEC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4ECD-113E-47A0-8D05-FD2AE36D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09CF-C339-4D4F-A5F8-A65B856E9713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96CA4-DC55-4264-90AC-BE3BAA1A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E1A77-5B12-4B7A-88AF-7D961CF2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8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D20E-AEA8-4247-A5EE-FC052A18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64EC-C22A-41EC-B3CA-B2798644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5099-1209-44C3-99AE-498DA396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2E8-CD74-4F05-AABC-C2F55F548294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435E-D96C-4144-A703-49B51DD2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2A4DF-04B3-4FF2-8EAB-4ED6060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6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38BE-CFC2-47F2-9649-C004D58F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6F6B-74CE-4054-AB44-98B900E45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DB49-8C29-4798-B262-9DC70946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84E60-808C-4A50-9C76-B6D338E7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29BB-61B2-4096-A8BC-3EA437393C44}" type="datetime1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EADF-6167-4236-97D2-608E83D7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AEC7-7ED1-45B6-B255-417EF047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81ED-5BA9-46B7-B9D3-AB9BB3A8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C7B4D-2E7C-4384-B9E3-45F6AC7B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1D292-3924-4403-B889-4A0A4C50E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AFEB5-4D51-444E-987E-1A63A0ED9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1A21D-F7C9-4854-8128-85EB0BF0B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A4CA0-A934-441A-82A0-12774797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B5AF-54B5-4398-B86B-46372D1B9ECB}" type="datetime1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64902-1B6B-4A38-BA43-6781E0FA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348DA-3CC1-40E9-A338-AECB9B06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4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4FE-8A6F-4D92-B012-CDD96A06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1B9A1-B0ED-4F42-92CF-7337BDAE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2A9-411F-479D-B708-A1290C6BFB90}" type="datetime1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67E61-A6CF-411D-873A-69EA9ECE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FEC06-9DB2-432F-B694-9E8E842D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34F5C-6D2E-4360-923D-BE8325AF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F9CE-C6ED-4FEE-90C5-53E4C0757CEE}" type="datetime1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CADB9-E2C0-495A-8E8C-C9EF061A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D082-A272-4C4D-9086-1F46D735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62CB-023A-45E9-AED3-49229F7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D660-2C21-41DB-81D0-4CFF06E4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6BA0C-DE58-4BB8-962C-4CC93769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0F4F9-DD26-47E6-AC30-8203658F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615-F9CA-4456-B990-C0D40940D151}" type="datetime1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B2AC1-B391-42A8-83FD-7FAB74C0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D9383-10DB-45E0-8D14-25531DB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7DC2-6871-42ED-A850-962F93D3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96CA0-EE99-4CF8-A256-75A731E45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3175E-1D5C-4D24-8355-AAE296F0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CE8BE-0CEE-464D-8D4D-FDB86527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FAE-174E-469E-8A32-7C51D9A57A95}" type="datetime1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24274-E6E9-4F66-86EA-E3FF8C3B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C1C05-146F-4DA5-BF19-7429AA15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36389-4E65-41C3-B63A-AF632420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F7C3-6257-4EC8-9C9A-D72C3217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24EB-0987-45E7-93B7-44BA25E4E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22C8-FD8C-4F14-88FC-EDE579EB01AE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BB63-6952-4DA4-ABFE-7660D02B9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9E39-4C93-4F15-AE9C-7776D158C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CC91-51C8-44E3-9C82-1802064F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6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ABC4B-62C8-43AA-AA36-46F647DAB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9091" b="146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2" name="Rectangle 2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7A179-9906-43BB-811E-F25F5E1D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ova" panose="020B0504020202020204" pitchFamily="34" charset="0"/>
              </a:rPr>
              <a:t>We Can’t Consent To This campaign in response to:</a:t>
            </a:r>
            <a:endParaRPr lang="en-GB" sz="400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8AAA-978B-4A43-B952-C19EDA02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Women killed or injured in violence which the accused say was part of consensual sex</a:t>
            </a:r>
          </a:p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Normalisation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of violence against women in sex: particularly strangulation.</a:t>
            </a: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Approach: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collect good data to communicate the scale of the issue and support law and policy changes to achieve our aims.</a:t>
            </a:r>
          </a:p>
          <a:p>
            <a:pPr marL="0" indent="0">
              <a:buNone/>
            </a:pP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wecantconsenttothis.uk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E5CDE-B4E7-4250-86B2-52C83E15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136525"/>
            <a:ext cx="4114800" cy="365125"/>
          </a:xfrm>
        </p:spPr>
        <p:txBody>
          <a:bodyPr/>
          <a:lstStyle/>
          <a:p>
            <a:pPr algn="r"/>
            <a:r>
              <a:rPr lang="en-US" sz="2000" dirty="0">
                <a:latin typeface="Arial Nova" panose="020B0504020202020204" pitchFamily="34" charset="0"/>
              </a:rPr>
              <a:t>We Can't Consent To This</a:t>
            </a:r>
            <a:endParaRPr lang="en-GB" sz="2000" dirty="0">
              <a:latin typeface="Arial Nova" panose="020B05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56876-C5F1-4D13-8B54-D50FF433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7A179-9906-43BB-811E-F25F5E1D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0" y="28307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 lang="en-US"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WHO CLAIMS A “</a:t>
            </a:r>
            <a:r>
              <a:rPr lang="en-US" sz="2800" i="1" dirty="0">
                <a:solidFill>
                  <a:schemeClr val="bg1"/>
                </a:solidFill>
              </a:rPr>
              <a:t>SEX GAME GONE WRONG</a:t>
            </a:r>
            <a:r>
              <a:rPr lang="en-US" sz="2800" dirty="0">
                <a:solidFill>
                  <a:schemeClr val="bg1"/>
                </a:solidFill>
              </a:rPr>
              <a:t>”?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577F3-621E-470B-B4AE-704FE28D20AA}"/>
              </a:ext>
            </a:extLst>
          </p:cNvPr>
          <p:cNvSpPr/>
          <p:nvPr/>
        </p:nvSpPr>
        <p:spPr>
          <a:xfrm>
            <a:off x="2415393" y="4894767"/>
            <a:ext cx="604195" cy="5477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ov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0ECD2-3D1E-45FD-8401-30C4591E0D05}"/>
              </a:ext>
            </a:extLst>
          </p:cNvPr>
          <p:cNvSpPr/>
          <p:nvPr/>
        </p:nvSpPr>
        <p:spPr>
          <a:xfrm>
            <a:off x="2415393" y="5778256"/>
            <a:ext cx="604195" cy="5477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8080"/>
              </a:highlight>
              <a:latin typeface="Arial Nov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A09EE3-FA8F-4E09-9FAF-FA7D5567B7FC}"/>
              </a:ext>
            </a:extLst>
          </p:cNvPr>
          <p:cNvSpPr/>
          <p:nvPr/>
        </p:nvSpPr>
        <p:spPr>
          <a:xfrm>
            <a:off x="2415393" y="3095440"/>
            <a:ext cx="604195" cy="5477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ov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BE0EA-3793-49B5-8BB3-12C7D3B549F9}"/>
              </a:ext>
            </a:extLst>
          </p:cNvPr>
          <p:cNvSpPr/>
          <p:nvPr/>
        </p:nvSpPr>
        <p:spPr>
          <a:xfrm>
            <a:off x="2415393" y="3987555"/>
            <a:ext cx="604195" cy="547777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ova" panose="020B060402020202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7914865-2A23-462D-A021-12CD8BB771BE}"/>
              </a:ext>
            </a:extLst>
          </p:cNvPr>
          <p:cNvSpPr txBox="1"/>
          <p:nvPr/>
        </p:nvSpPr>
        <p:spPr>
          <a:xfrm>
            <a:off x="3147073" y="4900914"/>
            <a:ext cx="4478681" cy="764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Arial Nova" panose="020B0604020202020204" pitchFamily="34" charset="0"/>
              </a:rPr>
              <a:t>Woman in death of a woman</a:t>
            </a:r>
            <a:endParaRPr lang="en-GB" sz="2500" dirty="0">
              <a:latin typeface="Arial Nov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2C71B-0F49-40DA-9890-C9220436F8C2}"/>
              </a:ext>
            </a:extLst>
          </p:cNvPr>
          <p:cNvSpPr/>
          <p:nvPr/>
        </p:nvSpPr>
        <p:spPr>
          <a:xfrm>
            <a:off x="3147074" y="3116951"/>
            <a:ext cx="4207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 Nova" panose="020B0604020202020204" pitchFamily="34" charset="0"/>
              </a:rPr>
              <a:t>Man in death of a woman</a:t>
            </a:r>
            <a:endParaRPr lang="en-GB" sz="2500" dirty="0">
              <a:latin typeface="Arial Nova" panose="020B0604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255FBF9-F8B7-40E1-A485-12886DD892B3}"/>
              </a:ext>
            </a:extLst>
          </p:cNvPr>
          <p:cNvSpPr txBox="1"/>
          <p:nvPr/>
        </p:nvSpPr>
        <p:spPr>
          <a:xfrm>
            <a:off x="3147073" y="5715358"/>
            <a:ext cx="4478681" cy="764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Arial Nova" panose="020B0604020202020204" pitchFamily="34" charset="0"/>
              </a:rPr>
              <a:t>Woman in death of a man</a:t>
            </a:r>
            <a:endParaRPr lang="en-GB" sz="2500" dirty="0">
              <a:latin typeface="Arial Nov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388EA-DB11-43EC-A965-F8150EF42076}"/>
              </a:ext>
            </a:extLst>
          </p:cNvPr>
          <p:cNvSpPr/>
          <p:nvPr/>
        </p:nvSpPr>
        <p:spPr>
          <a:xfrm>
            <a:off x="3147073" y="3995031"/>
            <a:ext cx="37535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 Nova" panose="020B0604020202020204" pitchFamily="34" charset="0"/>
              </a:rPr>
              <a:t>Man in death of a man</a:t>
            </a:r>
            <a:endParaRPr lang="en-GB" sz="2500" dirty="0">
              <a:latin typeface="Arial Nova" panose="020B0604020202020204" pitchFamily="34" charset="0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627531F-619A-49E0-B245-10754442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0041" y="50199"/>
            <a:ext cx="4114800" cy="365125"/>
          </a:xfrm>
        </p:spPr>
        <p:txBody>
          <a:bodyPr/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Can't Consent To This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B2580-8B40-470C-93A8-5122FFC00043}"/>
              </a:ext>
            </a:extLst>
          </p:cNvPr>
          <p:cNvSpPr txBox="1"/>
          <p:nvPr/>
        </p:nvSpPr>
        <p:spPr>
          <a:xfrm>
            <a:off x="111785" y="4171161"/>
            <a:ext cx="1789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data on killings of 66 UK men and women where the accused says in their defence that the victim consented.</a:t>
            </a:r>
            <a:endParaRPr lang="en-GB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A446D-ED7C-4998-B82D-AE2F294C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8E583C-B413-4B55-8440-01EA70FE3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323007"/>
              </p:ext>
            </p:extLst>
          </p:nvPr>
        </p:nvGraphicFramePr>
        <p:xfrm>
          <a:off x="5284654" y="4040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F410B9-B096-4A5F-BC18-71CA1CAD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9091" b="146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A179-9906-43BB-811E-F25F5E1D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2277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59 UK women and girls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0175F-B830-402D-AF48-4FB7A9CF0887}"/>
              </a:ext>
            </a:extLst>
          </p:cNvPr>
          <p:cNvSpPr txBox="1"/>
          <p:nvPr/>
        </p:nvSpPr>
        <p:spPr>
          <a:xfrm>
            <a:off x="7713453" y="1066800"/>
            <a:ext cx="4286218" cy="547211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Campaign responded to the short sentence given to Natalie Connolly’s partner in December 2018.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Since Natalie Connolly's death in 2016, these 12 other UK women have died in claimed rough sex, gone wrong. 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earliest UK case was the killing of Carole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Califano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in 1972: Carole had been trying to leave her abusive partner: he was convicted of her manslaughter.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We Can’t Consent To This collates data from local and national news, data projects like Counting Dead Women, appeal court findings, to bring these women’s stories together.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663B3-3FD5-4157-BB34-A12E9E74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0" y="1066800"/>
            <a:ext cx="7415758" cy="54721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19D8-24F5-4BA2-9AF1-DCE9261B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0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8439B-4EBA-4CF6-B2A4-1501B864A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80214" b="14689"/>
          <a:stretch/>
        </p:blipFill>
        <p:spPr>
          <a:xfrm>
            <a:off x="20" y="1"/>
            <a:ext cx="2653617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7E9EE0-F1C2-4F53-9A92-E373787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4" y="31155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“rough sex” claims more common.  Tenfold in 20 years.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DE899E-2D95-4BCF-B1A9-36CC50E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2797" y="6492875"/>
            <a:ext cx="4114800" cy="365125"/>
          </a:xfrm>
        </p:spPr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D2DCD1-432D-4C3A-B59A-DBE1AEC2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475139"/>
              </p:ext>
            </p:extLst>
          </p:nvPr>
        </p:nvGraphicFramePr>
        <p:xfrm>
          <a:off x="2797645" y="2978119"/>
          <a:ext cx="9304514" cy="369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678FAF-017D-4832-87F4-EDDBA9337178}"/>
              </a:ext>
            </a:extLst>
          </p:cNvPr>
          <p:cNvSpPr txBox="1"/>
          <p:nvPr/>
        </p:nvSpPr>
        <p:spPr>
          <a:xfrm>
            <a:off x="3316434" y="152400"/>
            <a:ext cx="8560752" cy="2723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the last week, 6 UK women’s homicides or assaults have been reported: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Partner of Natalie Connolly appeals his sentence of 3 years 8 months for manslaughter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Grace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Millane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from Essex – ongoing trial of man accused of her murder in New Zealand.  He claims she died after rough sex.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 in Wales accused of wounding and other assault charges – found not guilty.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37 year old man in Sunderland sentenced to 14 years for terrible violent assault on a woman – he claimed she had asked him for rough sex.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Ongoing trial of a young man accused of strangling his female partner and a girl he met on a date – he claims the latter consented to “mild strangulation”.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4F69A-56FF-48F1-A312-AD1420181CCE}"/>
              </a:ext>
            </a:extLst>
          </p:cNvPr>
          <p:cNvSpPr txBox="1"/>
          <p:nvPr/>
        </p:nvSpPr>
        <p:spPr>
          <a:xfrm>
            <a:off x="11461948" y="6305053"/>
            <a:ext cx="70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A50021"/>
                </a:solidFill>
              </a:rPr>
              <a:t>Lag in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10051-809A-4A87-81BD-C13E2DCA3E19}"/>
              </a:ext>
            </a:extLst>
          </p:cNvPr>
          <p:cNvSpPr/>
          <p:nvPr/>
        </p:nvSpPr>
        <p:spPr>
          <a:xfrm>
            <a:off x="3214888" y="3061772"/>
            <a:ext cx="596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Significant increase in “consent” claims since 2000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B5E6E-341A-45FD-A676-8AA62258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4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8439B-4EBA-4CF6-B2A4-1501B864A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80214" b="14689"/>
          <a:stretch/>
        </p:blipFill>
        <p:spPr>
          <a:xfrm>
            <a:off x="20" y="1"/>
            <a:ext cx="2653617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7E9EE0-F1C2-4F53-9A92-E373787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4" y="31155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</a:t>
            </a:r>
            <a:r>
              <a:rPr lang="en-US" sz="2600" b="1" dirty="0">
                <a:solidFill>
                  <a:srgbClr val="FFFFFF"/>
                </a:solidFill>
              </a:rPr>
              <a:t>: </a:t>
            </a:r>
            <a:r>
              <a:rPr lang="en-US" sz="2600" dirty="0">
                <a:solidFill>
                  <a:srgbClr val="FFFFFF"/>
                </a:solidFill>
              </a:rPr>
              <a:t>these homicides mostly follow familiar patterns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DE899E-2D95-4BCF-B1A9-36CC50E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2797" y="6492875"/>
            <a:ext cx="4114800" cy="365125"/>
          </a:xfrm>
        </p:spPr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5EDB0-047B-49C2-B1B5-BBD8C8700241}"/>
              </a:ext>
            </a:extLst>
          </p:cNvPr>
          <p:cNvSpPr/>
          <p:nvPr/>
        </p:nvSpPr>
        <p:spPr>
          <a:xfrm>
            <a:off x="3283433" y="435378"/>
            <a:ext cx="8692301" cy="6057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women killed by current or ex partners. 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of the relationships had previous abuse (controlling behaviour, violence), and at least 12 women had left or were trying to leave the relationship.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women had just met the men who killed them that day. 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of those women were prostitutes meeting the men for paid sex.  The others met the men in nightclubs, on a dating app, or through a friend.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thirds of the women and girls killed had been strangled. 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around 3 times higher than the average rate of strangulation in the homicide of women and girls.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 20 of the accused killers have other convictions for serious violence against women.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include murder, rape, attempted rape, kidnapping, assault.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4 of the 10 recent killings of women and girls, the men viewed “extreme” porn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featuring strangulation and killing of women before or after the killing of the women.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 90% of the victims of killings, and 98% of injuries.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Aside from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“case law” cases, all of the other sample of 100 assault cases we’ve found have a victim that says they did not consent</a:t>
            </a:r>
            <a:endParaRPr lang="en-GB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C6D9D-4839-4D3B-8983-8DF7A0AA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8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8439B-4EBA-4CF6-B2A4-1501B864A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80214" b="14689"/>
          <a:stretch/>
        </p:blipFill>
        <p:spPr>
          <a:xfrm>
            <a:off x="20" y="1"/>
            <a:ext cx="2653617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7E9EE0-F1C2-4F53-9A92-E373787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4" y="31155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Finding: “consent” claims successful 45% of the time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DE899E-2D95-4BCF-B1A9-36CC50E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2797" y="6492875"/>
            <a:ext cx="4114800" cy="365125"/>
          </a:xfrm>
        </p:spPr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693EC9-7105-4DE9-A13E-B58775496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6020"/>
              </p:ext>
            </p:extLst>
          </p:nvPr>
        </p:nvGraphicFramePr>
        <p:xfrm>
          <a:off x="-118323" y="3429000"/>
          <a:ext cx="10335783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2775364">
                  <a:extLst>
                    <a:ext uri="{9D8B030D-6E8A-4147-A177-3AD203B41FA5}">
                      <a16:colId xmlns:a16="http://schemas.microsoft.com/office/drawing/2014/main" val="776373084"/>
                    </a:ext>
                  </a:extLst>
                </a:gridCol>
                <a:gridCol w="7560419">
                  <a:extLst>
                    <a:ext uri="{9D8B030D-6E8A-4147-A177-3AD203B41FA5}">
                      <a16:colId xmlns:a16="http://schemas.microsoft.com/office/drawing/2014/main" val="2322052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649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7BBDAE65-7D14-425D-B8D0-9A6498928A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1552159"/>
                  </p:ext>
                </p:extLst>
              </p:nvPr>
            </p:nvGraphicFramePr>
            <p:xfrm>
              <a:off x="3136379" y="87630"/>
              <a:ext cx="8642497" cy="34785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7BBDAE65-7D14-425D-B8D0-9A6498928A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379" y="87630"/>
                <a:ext cx="8642497" cy="347853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019D461-CDE1-45CC-B859-F11D08AB8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92723"/>
              </p:ext>
            </p:extLst>
          </p:nvPr>
        </p:nvGraphicFramePr>
        <p:xfrm>
          <a:off x="2771960" y="3912219"/>
          <a:ext cx="8642497" cy="28546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42497">
                  <a:extLst>
                    <a:ext uri="{9D8B030D-6E8A-4147-A177-3AD203B41FA5}">
                      <a16:colId xmlns:a16="http://schemas.microsoft.com/office/drawing/2014/main" val="63316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35 successful murder convictions. 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However in 3 of those cases the women’s deaths were treated as non-suspicious</a:t>
                      </a:r>
                      <a:r>
                        <a:rPr lang="en-GB" sz="1200" dirty="0"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 “sex games” until other evidence emerged – a review by a pathologist, the man murdering two other women, and the man confessing, respectively.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And in 1 the “sex game” claim had an explicit sentencing benefit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2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16 cases resulted in manslaughter convictions,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 with sentences ranging from 3 years to 16 years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5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Of 6 no charge/not guilty: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2 men found not guilty of all charges. 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In 2 cases no charges were brought. 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In 1 case charges were dropped against the man who had confessed, as the woman’s death was determined to be a drug overdose.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In 1 the man was found guilty only of dismembering her body</a:t>
                      </a:r>
                      <a:r>
                        <a:rPr lang="en-GB" sz="1200" dirty="0">
                          <a:effectLst/>
                          <a:latin typeface="Roboto" panose="02000000000000000000"/>
                          <a:ea typeface="Arial" panose="020B0604020202020204" pitchFamily="34" charset="0"/>
                        </a:rPr>
                        <a:t>.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494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6759E1F-6A2B-460D-BAF8-D9F5EBD2DCFB}"/>
              </a:ext>
            </a:extLst>
          </p:cNvPr>
          <p:cNvSpPr/>
          <p:nvPr/>
        </p:nvSpPr>
        <p:spPr>
          <a:xfrm>
            <a:off x="2686765" y="3475216"/>
            <a:ext cx="496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latin typeface="Roboto" panose="02000000000000000000"/>
                <a:ea typeface="Arial" panose="020B0604020202020204" pitchFamily="34" charset="0"/>
              </a:rPr>
              <a:t>Following the death of the 59 women and girls: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BE2E-18F8-4B5C-8D34-22A597A5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0684004-FC32-4119-9E76-6FE94970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31" y="1998047"/>
            <a:ext cx="8781691" cy="4303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8439B-4EBA-4CF6-B2A4-1501B864A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80214" b="14689"/>
          <a:stretch/>
        </p:blipFill>
        <p:spPr>
          <a:xfrm>
            <a:off x="20" y="1"/>
            <a:ext cx="2653617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7E9EE0-F1C2-4F53-9A92-E373787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4" y="31155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real chance to make the law clear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DE899E-2D95-4BCF-B1A9-36CC50E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Can't Consent To This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AC332-67BC-472D-92D8-1B5006629E02}"/>
              </a:ext>
            </a:extLst>
          </p:cNvPr>
          <p:cNvSpPr txBox="1"/>
          <p:nvPr/>
        </p:nvSpPr>
        <p:spPr>
          <a:xfrm>
            <a:off x="3243532" y="311558"/>
            <a:ext cx="8781691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Harriet Harman and Mark Garnier (the MP for Natalie Connolly’s family) and 26 other MPs proposed to add to the Domestic Abuse bill: move the R v Brown case law into statue, and also require DPP approval of lesser charges in a domestic homicide.</a:t>
            </a: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ask new MPs to bring this back after the general election.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04A31-766D-4889-A16F-2CC8E30F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C91-51C8-44E3-9C82-1802064FEC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6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874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Cambria</vt:lpstr>
      <vt:lpstr>Roboto</vt:lpstr>
      <vt:lpstr>Times New Roman</vt:lpstr>
      <vt:lpstr>Office Theme</vt:lpstr>
      <vt:lpstr>We Can’t Consent To This campaign in response to:</vt:lpstr>
      <vt:lpstr>WHO CLAIMS A “SEX GAME GONE WRONG”?</vt:lpstr>
      <vt:lpstr>59 UK women and girls</vt:lpstr>
      <vt:lpstr>Findings: “rough sex” claims more common.  Tenfold in 20 years.</vt:lpstr>
      <vt:lpstr>Findings: these homicides mostly follow familiar patterns</vt:lpstr>
      <vt:lpstr>Finding: “consent” claims successful 45% of the time</vt:lpstr>
      <vt:lpstr>A real chance to make the law clear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Can’t Consent To This campaign in response to:</dc:title>
  <dc:creator>Fiona Mackenzie</dc:creator>
  <cp:lastModifiedBy>Nogah Ofer</cp:lastModifiedBy>
  <cp:revision>1</cp:revision>
  <cp:lastPrinted>2019-11-14T07:38:45Z</cp:lastPrinted>
  <dcterms:created xsi:type="dcterms:W3CDTF">2019-10-18T19:00:18Z</dcterms:created>
  <dcterms:modified xsi:type="dcterms:W3CDTF">2019-11-14T09:42:25Z</dcterms:modified>
</cp:coreProperties>
</file>